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7" r:id="rId1"/>
  </p:sldMasterIdLst>
  <p:notesMasterIdLst>
    <p:notesMasterId r:id="rId23"/>
  </p:notesMasterIdLst>
  <p:handoutMasterIdLst>
    <p:handoutMasterId r:id="rId24"/>
  </p:handoutMasterIdLst>
  <p:sldIdLst>
    <p:sldId id="256" r:id="rId2"/>
    <p:sldId id="276" r:id="rId3"/>
    <p:sldId id="275" r:id="rId4"/>
    <p:sldId id="262" r:id="rId5"/>
    <p:sldId id="265" r:id="rId6"/>
    <p:sldId id="266" r:id="rId7"/>
    <p:sldId id="267" r:id="rId8"/>
    <p:sldId id="268" r:id="rId9"/>
    <p:sldId id="264" r:id="rId10"/>
    <p:sldId id="258" r:id="rId11"/>
    <p:sldId id="260" r:id="rId12"/>
    <p:sldId id="257" r:id="rId13"/>
    <p:sldId id="259" r:id="rId14"/>
    <p:sldId id="261" r:id="rId15"/>
    <p:sldId id="263" r:id="rId16"/>
    <p:sldId id="271" r:id="rId17"/>
    <p:sldId id="272" r:id="rId18"/>
    <p:sldId id="273" r:id="rId19"/>
    <p:sldId id="269" r:id="rId20"/>
    <p:sldId id="270" r:id="rId21"/>
    <p:sldId id="274"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3" d="100"/>
          <a:sy n="73" d="100"/>
        </p:scale>
        <p:origin x="-212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41207E-02BE-FC47-9412-C7C6D207CEDF}" type="datetimeFigureOut">
              <a:rPr lang="en-US" smtClean="0"/>
              <a:t>9/17/18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6E9196-6ABC-4F4C-8BE5-018379C4BB46}" type="slidenum">
              <a:rPr lang="en-US" smtClean="0"/>
              <a:t>‹#›</a:t>
            </a:fld>
            <a:endParaRPr lang="en-US"/>
          </a:p>
        </p:txBody>
      </p:sp>
    </p:spTree>
    <p:extLst>
      <p:ext uri="{BB962C8B-B14F-4D97-AF65-F5344CB8AC3E}">
        <p14:creationId xmlns:p14="http://schemas.microsoft.com/office/powerpoint/2010/main" val="36652719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CEA567-1275-D14A-A673-42E2C5D91B13}" type="datetimeFigureOut">
              <a:rPr lang="en-US" smtClean="0"/>
              <a:t>9/17/18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8B8A30-BA72-2840-B23A-DFABF3DD5233}" type="slidenum">
              <a:rPr lang="en-US" smtClean="0"/>
              <a:t>‹#›</a:t>
            </a:fld>
            <a:endParaRPr lang="en-US"/>
          </a:p>
        </p:txBody>
      </p:sp>
    </p:spTree>
    <p:extLst>
      <p:ext uri="{BB962C8B-B14F-4D97-AF65-F5344CB8AC3E}">
        <p14:creationId xmlns:p14="http://schemas.microsoft.com/office/powerpoint/2010/main" val="224924383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www.huffingtonpost.com</a:t>
            </a:r>
            <a:r>
              <a:rPr lang="en-US" sz="1200" kern="1200" dirty="0" smtClean="0">
                <a:solidFill>
                  <a:schemeClr val="tx1"/>
                </a:solidFill>
                <a:latin typeface="+mn-lt"/>
                <a:ea typeface="+mn-ea"/>
                <a:cs typeface="+mn-cs"/>
              </a:rPr>
              <a:t>/rep-</a:t>
            </a:r>
            <a:r>
              <a:rPr lang="en-US" sz="1200" kern="1200" dirty="0" err="1" smtClean="0">
                <a:solidFill>
                  <a:schemeClr val="tx1"/>
                </a:solidFill>
                <a:latin typeface="+mn-lt"/>
                <a:ea typeface="+mn-ea"/>
                <a:cs typeface="+mn-cs"/>
              </a:rPr>
              <a:t>bernie</a:t>
            </a:r>
            <a:r>
              <a:rPr lang="en-US" sz="1200" kern="1200" dirty="0" smtClean="0">
                <a:solidFill>
                  <a:schemeClr val="tx1"/>
                </a:solidFill>
                <a:latin typeface="+mn-lt"/>
                <a:ea typeface="+mn-ea"/>
                <a:cs typeface="+mn-cs"/>
              </a:rPr>
              <a:t>-sanders/what-can-we-learn-from-de_b_3339736.html?utm_hp_ref=</a:t>
            </a:r>
            <a:r>
              <a:rPr lang="en-US" sz="1200" kern="1200" dirty="0" err="1" smtClean="0">
                <a:solidFill>
                  <a:schemeClr val="tx1"/>
                </a:solidFill>
                <a:latin typeface="+mn-lt"/>
                <a:ea typeface="+mn-ea"/>
                <a:cs typeface="+mn-cs"/>
              </a:rPr>
              <a:t>tw</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Denmark is a small, homogenous nation of about 5.5 million people. The United States is a melting pot of more than 315 million people. No question about it, Denmark and the United States are very different countries. Nonetheless, are there lessons that we can learn from Denmark?</a:t>
            </a:r>
          </a:p>
          <a:p>
            <a:r>
              <a:rPr lang="en-US" sz="1200" kern="1200" dirty="0" smtClean="0">
                <a:solidFill>
                  <a:schemeClr val="tx1"/>
                </a:solidFill>
                <a:latin typeface="+mn-lt"/>
                <a:ea typeface="+mn-ea"/>
                <a:cs typeface="+mn-cs"/>
              </a:rPr>
              <a:t>In Denmark, social policy in areas like health care, child care, education and protecting the unemployed are part of a “solidarity system” that makes sure that almost no one falls into economic despair. Danes pay very high taxes, but in return enjoy a quality of life that many Americans would find hard to believe. </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Health care in Denmark is universal, free of charge and high quality. Everybody is covered as a right of citizenship. The Danish health care system is popular, with patient satisfaction much higher than in our country. In Denmark, every citizen can choose a doctor in their area. Prescription drugs are inexpensive and free for those under 18 years of age. Interestingly, despite their universal coverage, the Danish health care system is far more cost-effective than ours.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Denmark, more than 75 percent of the people are members of trade unions. In America today, as a result of the political and economic power of corporate America and the billionaire class, we are seeing a sustained and brutal attack against the economic well-being of the American worker.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AE23F97-2D89-C442-9862-9C883650532E}" type="slidenum">
              <a:rPr lang="en-US" smtClean="0"/>
              <a:t>2</a:t>
            </a:fld>
            <a:endParaRPr lang="en-US"/>
          </a:p>
        </p:txBody>
      </p:sp>
    </p:spTree>
    <p:extLst>
      <p:ext uri="{BB962C8B-B14F-4D97-AF65-F5344CB8AC3E}">
        <p14:creationId xmlns:p14="http://schemas.microsoft.com/office/powerpoint/2010/main" val="996976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257E00-3A7B-3D4A-ACDC-0ACAD755BED7}" type="datetime1">
              <a:rPr lang="en-US" smtClean="0"/>
              <a:t>9/17/18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31696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9EC26D-18CD-2249-AFFD-E88D5A043BE1}" type="datetime1">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25928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DE702-B51F-AE49-A5E3-4D59C51A3507}" type="datetime1">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212419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74DDC-6FD1-BF42-AD77-6CFB41FC80B2}" type="datetime1">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677326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DA61C0-E145-974E-B6C4-77B017AE9064}" type="datetime1">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411691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1593F0-BDFC-D84F-903B-111479F8FD76}" type="datetime1">
              <a:rPr lang="en-US" smtClean="0"/>
              <a:t>9/17/18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279508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CEB228-2701-E24B-9289-CAF8A5C17526}" type="datetime1">
              <a:rPr lang="en-US" smtClean="0"/>
              <a:t>9/17/18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828254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DE4815-3959-9B4B-BFDF-FC11B344A914}" type="datetime1">
              <a:rPr lang="en-US" smtClean="0"/>
              <a:t>9/17/18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88779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05EC40-E0DA-C443-9141-3CA8BC1C3DD4}" type="datetime1">
              <a:rPr lang="en-US" smtClean="0"/>
              <a:t>9/17/18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30605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EB0C58-DC3A-F448-BCF4-84ED3E68ED19}" type="datetime1">
              <a:rPr lang="en-US" smtClean="0"/>
              <a:t>9/17/18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095921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2BFFD-658D-0045-98CE-7F4EAD8F497A}" type="datetime1">
              <a:rPr lang="en-US" smtClean="0"/>
              <a:t>9/17/18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3634400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E29BD-B8C2-074E-A030-8F635D22B94F}" type="datetime1">
              <a:rPr lang="en-US" smtClean="0"/>
              <a:t>9/17/18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259409653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s://patents.google.com/patent/US3384007" TargetMode="External"/><Relationship Id="rId4" Type="http://schemas.openxmlformats.org/officeDocument/2006/relationships/hyperlink" Target="https://business.nmsu.edu/~dboje/655/New_Materialisms_and_Systemicity.html" TargetMode="External"/><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hyperlink" Target="https://business.nmsu.edu/~dboje/690/What_is_Fractal_Storytelling.ht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Kqr1wKSGOp4" TargetMode="Externa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ROW9F-c0kIQ" TargetMode="External"/><Relationship Id="rId3" Type="http://schemas.openxmlformats.org/officeDocument/2006/relationships/hyperlink" Target="https://www.youtube.com/watch?v=du5d5PUrH0I"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Fz-A1uuA6QE" TargetMode="External"/><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hyperlink" Target="https://www.youtube.com/watch?v=7F3FVyOnXR8"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izocIxxp7QQ" TargetMode="External"/><Relationship Id="rId4" Type="http://schemas.openxmlformats.org/officeDocument/2006/relationships/hyperlink" Target="https://www.youtube.com/watch?v=gVyZiYbsvLY" TargetMode="External"/><Relationship Id="rId1" Type="http://schemas.openxmlformats.org/officeDocument/2006/relationships/slideLayout" Target="../slideLayouts/slideLayout6.xml"/><Relationship Id="rId2" Type="http://schemas.openxmlformats.org/officeDocument/2006/relationships/hyperlink" Target="https://www.youtube.com/watch?v=xFjjzuAjB0U"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hyperlink" Target="https://newscenter.nmsu.edu/Articles/view/12790/pepsico-funding-new-scholarships-for-nmsu-college-of-busines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hyperlink" Target="https://www.youtube.com/watch?v=T-8mKTAkYa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mleQVO1Vd1I" TargetMode="Externa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HQTUWK7CM-Y" TargetMode="Externa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7925" y="201796"/>
            <a:ext cx="7772400" cy="1470025"/>
          </a:xfrm>
        </p:spPr>
        <p:txBody>
          <a:bodyPr/>
          <a:lstStyle/>
          <a:p>
            <a:r>
              <a:rPr lang="en-US" dirty="0" smtClean="0"/>
              <a:t>My Dad’s Trash Compactor Invention</a:t>
            </a:r>
            <a:endParaRPr lang="en-US" dirty="0"/>
          </a:p>
        </p:txBody>
      </p:sp>
      <p:sp>
        <p:nvSpPr>
          <p:cNvPr id="3" name="Subtitle 2"/>
          <p:cNvSpPr>
            <a:spLocks noGrp="1"/>
          </p:cNvSpPr>
          <p:nvPr>
            <p:ph type="subTitle" idx="1"/>
          </p:nvPr>
        </p:nvSpPr>
        <p:spPr>
          <a:xfrm>
            <a:off x="1371600" y="5942685"/>
            <a:ext cx="6400800" cy="793708"/>
          </a:xfrm>
        </p:spPr>
        <p:txBody>
          <a:bodyPr/>
          <a:lstStyle/>
          <a:p>
            <a:r>
              <a:rPr lang="en-US" dirty="0" smtClean="0"/>
              <a:t>David M. Boje</a:t>
            </a:r>
            <a:endParaRPr lang="en-US" dirty="0"/>
          </a:p>
        </p:txBody>
      </p:sp>
      <p:pic>
        <p:nvPicPr>
          <p:cNvPr id="4" name="Picture 3"/>
          <p:cNvPicPr>
            <a:picLocks noChangeAspect="1"/>
          </p:cNvPicPr>
          <p:nvPr/>
        </p:nvPicPr>
        <p:blipFill>
          <a:blip r:embed="rId2"/>
          <a:stretch>
            <a:fillRect/>
          </a:stretch>
        </p:blipFill>
        <p:spPr>
          <a:xfrm>
            <a:off x="3162300" y="1981200"/>
            <a:ext cx="2819400" cy="2882900"/>
          </a:xfrm>
          <a:prstGeom prst="rect">
            <a:avLst/>
          </a:prstGeom>
        </p:spPr>
      </p:pic>
    </p:spTree>
    <p:extLst>
      <p:ext uri="{BB962C8B-B14F-4D97-AF65-F5344CB8AC3E}">
        <p14:creationId xmlns:p14="http://schemas.microsoft.com/office/powerpoint/2010/main" val="1579407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81000" y="88900"/>
            <a:ext cx="8382000" cy="6680200"/>
          </a:xfrm>
          <a:prstGeom prst="rect">
            <a:avLst/>
          </a:prstGeom>
        </p:spPr>
      </p:pic>
      <p:sp>
        <p:nvSpPr>
          <p:cNvPr id="5" name="Slide Number Placeholder 4"/>
          <p:cNvSpPr>
            <a:spLocks noGrp="1"/>
          </p:cNvSpPr>
          <p:nvPr>
            <p:ph type="sldNum" sz="quarter" idx="12"/>
          </p:nvPr>
        </p:nvSpPr>
        <p:spPr/>
        <p:txBody>
          <a:bodyPr/>
          <a:lstStyle/>
          <a:p>
            <a:fld id="{651FC063-5EA9-49AF-AFAF-D68C9E82B23B}" type="slidenum">
              <a:rPr lang="en-US" smtClean="0"/>
              <a:pPr/>
              <a:t>10</a:t>
            </a:fld>
            <a:endParaRPr lang="en-US"/>
          </a:p>
        </p:txBody>
      </p:sp>
    </p:spTree>
    <p:extLst>
      <p:ext uri="{BB962C8B-B14F-4D97-AF65-F5344CB8AC3E}">
        <p14:creationId xmlns:p14="http://schemas.microsoft.com/office/powerpoint/2010/main" val="93779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6462" y="470397"/>
            <a:ext cx="6672116" cy="5977104"/>
          </a:xfrm>
          <a:prstGeom prst="rect">
            <a:avLst/>
          </a:prstGeom>
        </p:spPr>
      </p:pic>
      <p:sp>
        <p:nvSpPr>
          <p:cNvPr id="5" name="Slide Number Placeholder 4"/>
          <p:cNvSpPr>
            <a:spLocks noGrp="1"/>
          </p:cNvSpPr>
          <p:nvPr>
            <p:ph type="sldNum" sz="quarter" idx="12"/>
          </p:nvPr>
        </p:nvSpPr>
        <p:spPr/>
        <p:txBody>
          <a:bodyPr/>
          <a:lstStyle/>
          <a:p>
            <a:fld id="{651FC063-5EA9-49AF-AFAF-D68C9E82B23B}" type="slidenum">
              <a:rPr lang="en-US" smtClean="0"/>
              <a:pPr/>
              <a:t>11</a:t>
            </a:fld>
            <a:endParaRPr lang="en-US"/>
          </a:p>
        </p:txBody>
      </p:sp>
    </p:spTree>
    <p:extLst>
      <p:ext uri="{BB962C8B-B14F-4D97-AF65-F5344CB8AC3E}">
        <p14:creationId xmlns:p14="http://schemas.microsoft.com/office/powerpoint/2010/main" val="2393221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99506" cy="2437986"/>
          </a:xfrm>
        </p:spPr>
        <p:txBody>
          <a:bodyPr/>
          <a:lstStyle/>
          <a:p>
            <a:r>
              <a:rPr lang="en-US" dirty="0" smtClean="0"/>
              <a:t>Daniel Boje</a:t>
            </a:r>
            <a:br>
              <a:rPr lang="en-US" dirty="0" smtClean="0"/>
            </a:br>
            <a:r>
              <a:rPr lang="en-US" dirty="0" smtClean="0"/>
              <a:t>Trash Compactor</a:t>
            </a:r>
            <a:endParaRPr lang="en-US" dirty="0"/>
          </a:p>
        </p:txBody>
      </p:sp>
      <p:pic>
        <p:nvPicPr>
          <p:cNvPr id="4" name="Picture 3"/>
          <p:cNvPicPr>
            <a:picLocks noChangeAspect="1"/>
          </p:cNvPicPr>
          <p:nvPr/>
        </p:nvPicPr>
        <p:blipFill>
          <a:blip r:embed="rId2"/>
          <a:stretch>
            <a:fillRect/>
          </a:stretch>
        </p:blipFill>
        <p:spPr>
          <a:xfrm>
            <a:off x="4475408" y="0"/>
            <a:ext cx="4668592" cy="6554202"/>
          </a:xfrm>
          <a:prstGeom prst="rect">
            <a:avLst/>
          </a:prstGeom>
        </p:spPr>
      </p:pic>
      <p:sp>
        <p:nvSpPr>
          <p:cNvPr id="5" name="Rectangle 4"/>
          <p:cNvSpPr/>
          <p:nvPr/>
        </p:nvSpPr>
        <p:spPr>
          <a:xfrm>
            <a:off x="247903" y="3169768"/>
            <a:ext cx="5176570" cy="369332"/>
          </a:xfrm>
          <a:prstGeom prst="rect">
            <a:avLst/>
          </a:prstGeom>
        </p:spPr>
        <p:txBody>
          <a:bodyPr wrap="square">
            <a:spAutoFit/>
          </a:bodyPr>
          <a:lstStyle/>
          <a:p>
            <a:r>
              <a:rPr lang="en-US" dirty="0">
                <a:hlinkClick r:id="rId3"/>
              </a:rPr>
              <a:t>https://</a:t>
            </a:r>
            <a:r>
              <a:rPr lang="en-US" dirty="0" err="1">
                <a:hlinkClick r:id="rId3"/>
              </a:rPr>
              <a:t>patents.google.com</a:t>
            </a:r>
            <a:r>
              <a:rPr lang="en-US" dirty="0">
                <a:hlinkClick r:id="rId3"/>
              </a:rPr>
              <a:t>/patent/US3384007</a:t>
            </a:r>
            <a:endParaRPr lang="en-US" dirty="0"/>
          </a:p>
        </p:txBody>
      </p:sp>
      <p:sp>
        <p:nvSpPr>
          <p:cNvPr id="6" name="Rectangle 5"/>
          <p:cNvSpPr/>
          <p:nvPr/>
        </p:nvSpPr>
        <p:spPr>
          <a:xfrm>
            <a:off x="247903" y="4459546"/>
            <a:ext cx="4572000" cy="646331"/>
          </a:xfrm>
          <a:prstGeom prst="rect">
            <a:avLst/>
          </a:prstGeom>
        </p:spPr>
        <p:txBody>
          <a:bodyPr>
            <a:spAutoFit/>
          </a:bodyPr>
          <a:lstStyle/>
          <a:p>
            <a:r>
              <a:rPr lang="en-US" dirty="0" smtClean="0"/>
              <a:t>United </a:t>
            </a:r>
            <a:r>
              <a:rPr lang="en-US" dirty="0"/>
              <a:t>States Patent O 3,384,007 WASTE COMPACTING DEVICE </a:t>
            </a:r>
          </a:p>
        </p:txBody>
      </p:sp>
      <p:sp>
        <p:nvSpPr>
          <p:cNvPr id="7" name="Rectangle 6"/>
          <p:cNvSpPr/>
          <p:nvPr/>
        </p:nvSpPr>
        <p:spPr>
          <a:xfrm>
            <a:off x="247902" y="6211669"/>
            <a:ext cx="8468881" cy="369332"/>
          </a:xfrm>
          <a:prstGeom prst="rect">
            <a:avLst/>
          </a:prstGeom>
        </p:spPr>
        <p:txBody>
          <a:bodyPr wrap="square">
            <a:spAutoFit/>
          </a:bodyPr>
          <a:lstStyle/>
          <a:p>
            <a:r>
              <a:rPr lang="en-US" dirty="0">
                <a:hlinkClick r:id="rId4"/>
              </a:rPr>
              <a:t>https://</a:t>
            </a:r>
            <a:r>
              <a:rPr lang="en-US" dirty="0" err="1">
                <a:hlinkClick r:id="rId4"/>
              </a:rPr>
              <a:t>business.nmsu.edu</a:t>
            </a:r>
            <a:r>
              <a:rPr lang="en-US" dirty="0">
                <a:hlinkClick r:id="rId4"/>
              </a:rPr>
              <a:t>/~</a:t>
            </a:r>
            <a:r>
              <a:rPr lang="en-US" dirty="0" err="1">
                <a:hlinkClick r:id="rId4"/>
              </a:rPr>
              <a:t>dboje</a:t>
            </a:r>
            <a:r>
              <a:rPr lang="en-US" dirty="0">
                <a:hlinkClick r:id="rId4"/>
              </a:rPr>
              <a:t>/655/</a:t>
            </a:r>
            <a:r>
              <a:rPr lang="en-US" dirty="0" err="1">
                <a:hlinkClick r:id="rId4"/>
              </a:rPr>
              <a:t>New_Materialisms_and_Systemicity.html</a:t>
            </a:r>
            <a:endParaRPr lang="en-US" dirty="0"/>
          </a:p>
        </p:txBody>
      </p:sp>
      <p:sp>
        <p:nvSpPr>
          <p:cNvPr id="8" name="Slide Number Placeholder 7"/>
          <p:cNvSpPr>
            <a:spLocks noGrp="1"/>
          </p:cNvSpPr>
          <p:nvPr>
            <p:ph type="sldNum" sz="quarter" idx="12"/>
          </p:nvPr>
        </p:nvSpPr>
        <p:spPr/>
        <p:txBody>
          <a:bodyPr/>
          <a:lstStyle/>
          <a:p>
            <a:fld id="{651FC063-5EA9-49AF-AFAF-D68C9E82B23B}" type="slidenum">
              <a:rPr lang="en-US" smtClean="0"/>
              <a:pPr/>
              <a:t>12</a:t>
            </a:fld>
            <a:endParaRPr lang="en-US"/>
          </a:p>
        </p:txBody>
      </p:sp>
    </p:spTree>
    <p:extLst>
      <p:ext uri="{BB962C8B-B14F-4D97-AF65-F5344CB8AC3E}">
        <p14:creationId xmlns:p14="http://schemas.microsoft.com/office/powerpoint/2010/main" val="2472293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0404" y="0"/>
            <a:ext cx="7352111" cy="6146524"/>
          </a:xfrm>
          <a:prstGeom prst="rect">
            <a:avLst/>
          </a:prstGeom>
        </p:spPr>
      </p:pic>
      <p:sp>
        <p:nvSpPr>
          <p:cNvPr id="5" name="Rectangle 4"/>
          <p:cNvSpPr/>
          <p:nvPr/>
        </p:nvSpPr>
        <p:spPr>
          <a:xfrm>
            <a:off x="-1" y="6259922"/>
            <a:ext cx="8842205" cy="369332"/>
          </a:xfrm>
          <a:prstGeom prst="rect">
            <a:avLst/>
          </a:prstGeom>
        </p:spPr>
        <p:txBody>
          <a:bodyPr wrap="square">
            <a:spAutoFit/>
          </a:bodyPr>
          <a:lstStyle/>
          <a:p>
            <a:r>
              <a:rPr lang="en-US" dirty="0">
                <a:hlinkClick r:id="rId3"/>
              </a:rPr>
              <a:t>https://</a:t>
            </a:r>
            <a:r>
              <a:rPr lang="en-US" dirty="0" err="1">
                <a:hlinkClick r:id="rId3"/>
              </a:rPr>
              <a:t>business.nmsu.edu</a:t>
            </a:r>
            <a:r>
              <a:rPr lang="en-US" dirty="0">
                <a:hlinkClick r:id="rId3"/>
              </a:rPr>
              <a:t>/~</a:t>
            </a:r>
            <a:r>
              <a:rPr lang="en-US" dirty="0" err="1">
                <a:hlinkClick r:id="rId3"/>
              </a:rPr>
              <a:t>dboje</a:t>
            </a:r>
            <a:r>
              <a:rPr lang="en-US" dirty="0">
                <a:hlinkClick r:id="rId3"/>
              </a:rPr>
              <a:t>/690/</a:t>
            </a:r>
            <a:r>
              <a:rPr lang="en-US" dirty="0" err="1">
                <a:hlinkClick r:id="rId3"/>
              </a:rPr>
              <a:t>What_is_Fractal_Storytelling.htm</a:t>
            </a:r>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13</a:t>
            </a:fld>
            <a:endParaRPr lang="en-US"/>
          </a:p>
        </p:txBody>
      </p:sp>
    </p:spTree>
    <p:extLst>
      <p:ext uri="{BB962C8B-B14F-4D97-AF65-F5344CB8AC3E}">
        <p14:creationId xmlns:p14="http://schemas.microsoft.com/office/powerpoint/2010/main" val="827968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694409"/>
            <a:ext cx="8720703" cy="1200329"/>
          </a:xfrm>
          <a:prstGeom prst="rect">
            <a:avLst/>
          </a:prstGeom>
        </p:spPr>
        <p:txBody>
          <a:bodyPr wrap="square">
            <a:spAutoFit/>
          </a:bodyPr>
          <a:lstStyle/>
          <a:p>
            <a:endParaRPr lang="en-US" dirty="0"/>
          </a:p>
          <a:p>
            <a:r>
              <a:rPr lang="en-US" dirty="0"/>
              <a:t>1:18</a:t>
            </a:r>
          </a:p>
          <a:p>
            <a:r>
              <a:rPr lang="en-US" dirty="0"/>
              <a:t>VIDEO: Phoenix solution to recycling crisis in development</a:t>
            </a:r>
          </a:p>
          <a:p>
            <a:r>
              <a:rPr lang="en-US" dirty="0">
                <a:hlinkClick r:id="rId2"/>
              </a:rPr>
              <a:t>https://www.youtube.com/</a:t>
            </a:r>
            <a:r>
              <a:rPr lang="en-US" dirty="0" err="1">
                <a:hlinkClick r:id="rId2"/>
              </a:rPr>
              <a:t>watch?v</a:t>
            </a:r>
            <a:r>
              <a:rPr lang="en-US" dirty="0">
                <a:hlinkClick r:id="rId2"/>
              </a:rPr>
              <a:t>=Kqr1wKSGOp4</a:t>
            </a:r>
            <a:endParaRPr lang="en-US" dirty="0"/>
          </a:p>
        </p:txBody>
      </p:sp>
      <p:sp>
        <p:nvSpPr>
          <p:cNvPr id="5" name="Title 4"/>
          <p:cNvSpPr>
            <a:spLocks noGrp="1"/>
          </p:cNvSpPr>
          <p:nvPr>
            <p:ph type="title"/>
          </p:nvPr>
        </p:nvSpPr>
        <p:spPr>
          <a:xfrm>
            <a:off x="457200" y="274638"/>
            <a:ext cx="8229600" cy="540717"/>
          </a:xfrm>
        </p:spPr>
        <p:txBody>
          <a:bodyPr>
            <a:normAutofit fontScale="90000"/>
          </a:bodyPr>
          <a:lstStyle/>
          <a:p>
            <a:r>
              <a:rPr lang="en-US" sz="3600" b="1" dirty="0" smtClean="0">
                <a:solidFill>
                  <a:srgbClr val="FF0000"/>
                </a:solidFill>
              </a:rPr>
              <a:t>Phoenix Solution to the Recycling Crisis</a:t>
            </a:r>
            <a:endParaRPr lang="en-US" sz="3600" b="1" dirty="0">
              <a:solidFill>
                <a:srgbClr val="FF0000"/>
              </a:solidFill>
            </a:endParaRPr>
          </a:p>
        </p:txBody>
      </p:sp>
      <p:pic>
        <p:nvPicPr>
          <p:cNvPr id="6" name="Picture 5"/>
          <p:cNvPicPr>
            <a:picLocks noChangeAspect="1"/>
          </p:cNvPicPr>
          <p:nvPr/>
        </p:nvPicPr>
        <p:blipFill>
          <a:blip r:embed="rId3"/>
          <a:stretch>
            <a:fillRect/>
          </a:stretch>
        </p:blipFill>
        <p:spPr>
          <a:xfrm>
            <a:off x="0" y="1155700"/>
            <a:ext cx="9144000" cy="4538709"/>
          </a:xfrm>
          <a:prstGeom prst="rect">
            <a:avLst/>
          </a:prstGeom>
        </p:spPr>
      </p:pic>
      <p:sp>
        <p:nvSpPr>
          <p:cNvPr id="7" name="Slide Number Placeholder 6"/>
          <p:cNvSpPr>
            <a:spLocks noGrp="1"/>
          </p:cNvSpPr>
          <p:nvPr>
            <p:ph type="sldNum" sz="quarter" idx="12"/>
          </p:nvPr>
        </p:nvSpPr>
        <p:spPr/>
        <p:txBody>
          <a:bodyPr/>
          <a:lstStyle/>
          <a:p>
            <a:fld id="{651FC063-5EA9-49AF-AFAF-D68C9E82B23B}" type="slidenum">
              <a:rPr lang="en-US" smtClean="0"/>
              <a:pPr/>
              <a:t>14</a:t>
            </a:fld>
            <a:endParaRPr lang="en-US"/>
          </a:p>
        </p:txBody>
      </p:sp>
    </p:spTree>
    <p:extLst>
      <p:ext uri="{BB962C8B-B14F-4D97-AF65-F5344CB8AC3E}">
        <p14:creationId xmlns:p14="http://schemas.microsoft.com/office/powerpoint/2010/main" val="2751747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Technology to Clean the Ocean of Plastic</a:t>
            </a:r>
            <a:endParaRPr lang="en-US" dirty="0"/>
          </a:p>
        </p:txBody>
      </p:sp>
      <p:sp>
        <p:nvSpPr>
          <p:cNvPr id="3" name="Rectangle 2"/>
          <p:cNvSpPr/>
          <p:nvPr/>
        </p:nvSpPr>
        <p:spPr>
          <a:xfrm>
            <a:off x="611429" y="5812346"/>
            <a:ext cx="7187232" cy="646331"/>
          </a:xfrm>
          <a:prstGeom prst="rect">
            <a:avLst/>
          </a:prstGeom>
        </p:spPr>
        <p:txBody>
          <a:bodyPr wrap="square">
            <a:spAutoFit/>
          </a:bodyPr>
          <a:lstStyle/>
          <a:p>
            <a:r>
              <a:rPr lang="en-US" dirty="0" smtClean="0">
                <a:hlinkClick r:id="rId2"/>
              </a:rPr>
              <a:t>Another YouTue of Boyan Slat </a:t>
            </a:r>
          </a:p>
          <a:p>
            <a:r>
              <a:rPr lang="en-US" dirty="0" smtClean="0">
                <a:hlinkClick r:id="rId2"/>
              </a:rPr>
              <a:t>https</a:t>
            </a:r>
            <a:r>
              <a:rPr lang="en-US" dirty="0">
                <a:hlinkClick r:id="rId2"/>
              </a:rPr>
              <a:t>://www.youtube.com/watch?v=ROW9F-c0kIQ</a:t>
            </a:r>
            <a:endParaRPr lang="en-US" dirty="0"/>
          </a:p>
        </p:txBody>
      </p:sp>
      <p:sp>
        <p:nvSpPr>
          <p:cNvPr id="4" name="TextBox 3"/>
          <p:cNvSpPr txBox="1"/>
          <p:nvPr/>
        </p:nvSpPr>
        <p:spPr>
          <a:xfrm>
            <a:off x="250842" y="1724790"/>
            <a:ext cx="7760446" cy="1200329"/>
          </a:xfrm>
          <a:prstGeom prst="rect">
            <a:avLst/>
          </a:prstGeom>
          <a:noFill/>
        </p:spPr>
        <p:txBody>
          <a:bodyPr wrap="square" rtlCol="0">
            <a:spAutoFit/>
          </a:bodyPr>
          <a:lstStyle/>
          <a:p>
            <a:r>
              <a:rPr lang="en-US" sz="3600" dirty="0" smtClean="0">
                <a:solidFill>
                  <a:srgbClr val="FF0000"/>
                </a:solidFill>
              </a:rPr>
              <a:t>Plastic is poisoning the food chain, that includes what we eat </a:t>
            </a:r>
            <a:endParaRPr lang="en-US" sz="3600" dirty="0">
              <a:solidFill>
                <a:srgbClr val="FF0000"/>
              </a:solidFill>
            </a:endParaRPr>
          </a:p>
        </p:txBody>
      </p:sp>
      <p:sp>
        <p:nvSpPr>
          <p:cNvPr id="5" name="Rectangle 4"/>
          <p:cNvSpPr/>
          <p:nvPr/>
        </p:nvSpPr>
        <p:spPr>
          <a:xfrm>
            <a:off x="0" y="3105835"/>
            <a:ext cx="9144000" cy="2862322"/>
          </a:xfrm>
          <a:prstGeom prst="rect">
            <a:avLst/>
          </a:prstGeom>
        </p:spPr>
        <p:txBody>
          <a:bodyPr wrap="square">
            <a:spAutoFit/>
          </a:bodyPr>
          <a:lstStyle/>
          <a:p>
            <a:r>
              <a:rPr lang="en-US" sz="3600" dirty="0" err="1"/>
              <a:t>Boyan</a:t>
            </a:r>
            <a:r>
              <a:rPr lang="en-US" sz="3600" dirty="0"/>
              <a:t> Slat: How we will rid the oceans of plastic (May 2017</a:t>
            </a:r>
            <a:r>
              <a:rPr lang="en-US" sz="3600" dirty="0" smtClean="0"/>
              <a:t>) </a:t>
            </a:r>
            <a:r>
              <a:rPr lang="mr-IN" sz="3600" dirty="0" smtClean="0"/>
              <a:t>–</a:t>
            </a:r>
            <a:r>
              <a:rPr lang="en-US" sz="3600" dirty="0" smtClean="0"/>
              <a:t> 50% cleanup of plastic patch within 5 years</a:t>
            </a:r>
          </a:p>
          <a:p>
            <a:r>
              <a:rPr lang="en-US" sz="3600" dirty="0">
                <a:hlinkClick r:id="rId3"/>
              </a:rPr>
              <a:t>YouTube https://www.youtube.com/</a:t>
            </a:r>
            <a:r>
              <a:rPr lang="en-US" sz="3600" dirty="0" err="1">
                <a:hlinkClick r:id="rId3"/>
              </a:rPr>
              <a:t>watch?v</a:t>
            </a:r>
            <a:r>
              <a:rPr lang="en-US" sz="3600" dirty="0">
                <a:hlinkClick r:id="rId3"/>
              </a:rPr>
              <a:t>=du5d5PUrH0I</a:t>
            </a:r>
            <a:endParaRPr lang="en-US" sz="3600"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15</a:t>
            </a:fld>
            <a:endParaRPr lang="en-US"/>
          </a:p>
        </p:txBody>
      </p:sp>
    </p:spTree>
    <p:extLst>
      <p:ext uri="{BB962C8B-B14F-4D97-AF65-F5344CB8AC3E}">
        <p14:creationId xmlns:p14="http://schemas.microsoft.com/office/powerpoint/2010/main" val="1249609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rgbClr val="FF0000"/>
                </a:solidFill>
              </a:rPr>
              <a:t>Why does NMSU sell Pepsi &amp; Aquafina Single Use Plastic Bottles to AGGIES?</a:t>
            </a:r>
            <a:endParaRPr lang="en-US" sz="3200" b="1" dirty="0">
              <a:solidFill>
                <a:srgbClr val="FF0000"/>
              </a:solidFill>
            </a:endParaRPr>
          </a:p>
        </p:txBody>
      </p:sp>
      <p:pic>
        <p:nvPicPr>
          <p:cNvPr id="3" name="Picture 2"/>
          <p:cNvPicPr>
            <a:picLocks noChangeAspect="1"/>
          </p:cNvPicPr>
          <p:nvPr/>
        </p:nvPicPr>
        <p:blipFill>
          <a:blip r:embed="rId2"/>
          <a:stretch>
            <a:fillRect/>
          </a:stretch>
        </p:blipFill>
        <p:spPr>
          <a:xfrm>
            <a:off x="508000" y="1905000"/>
            <a:ext cx="8128000" cy="4953000"/>
          </a:xfrm>
          <a:prstGeom prst="rect">
            <a:avLst/>
          </a:prstGeom>
        </p:spPr>
      </p:pic>
      <p:sp>
        <p:nvSpPr>
          <p:cNvPr id="4" name="Slide Number Placeholder 3"/>
          <p:cNvSpPr>
            <a:spLocks noGrp="1"/>
          </p:cNvSpPr>
          <p:nvPr>
            <p:ph type="sldNum" sz="quarter" idx="12"/>
          </p:nvPr>
        </p:nvSpPr>
        <p:spPr/>
        <p:txBody>
          <a:bodyPr/>
          <a:lstStyle/>
          <a:p>
            <a:fld id="{651FC063-5EA9-49AF-AFAF-D68C9E82B23B}" type="slidenum">
              <a:rPr lang="en-US" smtClean="0"/>
              <a:pPr/>
              <a:t>16</a:t>
            </a:fld>
            <a:endParaRPr lang="en-US"/>
          </a:p>
        </p:txBody>
      </p:sp>
    </p:spTree>
    <p:extLst>
      <p:ext uri="{BB962C8B-B14F-4D97-AF65-F5344CB8AC3E}">
        <p14:creationId xmlns:p14="http://schemas.microsoft.com/office/powerpoint/2010/main" val="2756733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5681" y="415757"/>
            <a:ext cx="4076194" cy="1450152"/>
          </a:xfrm>
        </p:spPr>
        <p:txBody>
          <a:bodyPr/>
          <a:lstStyle/>
          <a:p>
            <a:r>
              <a:rPr lang="en-US" dirty="0" smtClean="0"/>
              <a:t>Pepsi is NOT Healthy</a:t>
            </a:r>
            <a:endParaRPr lang="en-US" dirty="0"/>
          </a:p>
        </p:txBody>
      </p:sp>
      <p:sp>
        <p:nvSpPr>
          <p:cNvPr id="4" name="Rectangle 3"/>
          <p:cNvSpPr/>
          <p:nvPr/>
        </p:nvSpPr>
        <p:spPr>
          <a:xfrm>
            <a:off x="0" y="6168085"/>
            <a:ext cx="9144001" cy="646331"/>
          </a:xfrm>
          <a:prstGeom prst="rect">
            <a:avLst/>
          </a:prstGeom>
        </p:spPr>
        <p:txBody>
          <a:bodyPr wrap="square">
            <a:spAutoFit/>
          </a:bodyPr>
          <a:lstStyle/>
          <a:p>
            <a:r>
              <a:rPr lang="en-US" dirty="0">
                <a:hlinkClick r:id="rId2"/>
              </a:rPr>
              <a:t>https://www.youtube.com/watch?v=</a:t>
            </a:r>
            <a:r>
              <a:rPr lang="en-US" dirty="0" smtClean="0">
                <a:hlinkClick r:id="rId2"/>
              </a:rPr>
              <a:t>7F3FVyOnXR8</a:t>
            </a:r>
            <a:r>
              <a:rPr lang="en-US" dirty="0" smtClean="0"/>
              <a:t> YouTube Boycott by corporations worried about content critical of Pepsi, etc. </a:t>
            </a:r>
            <a:endParaRPr lang="en-US" dirty="0"/>
          </a:p>
        </p:txBody>
      </p:sp>
      <p:sp>
        <p:nvSpPr>
          <p:cNvPr id="5" name="Rectangle 4"/>
          <p:cNvSpPr/>
          <p:nvPr/>
        </p:nvSpPr>
        <p:spPr>
          <a:xfrm>
            <a:off x="5216745" y="2320626"/>
            <a:ext cx="3895900" cy="3046988"/>
          </a:xfrm>
          <a:prstGeom prst="rect">
            <a:avLst/>
          </a:prstGeom>
        </p:spPr>
        <p:txBody>
          <a:bodyPr wrap="square">
            <a:spAutoFit/>
          </a:bodyPr>
          <a:lstStyle/>
          <a:p>
            <a:r>
              <a:rPr lang="en-US" sz="3200" dirty="0" smtClean="0"/>
              <a:t>PEPSI and COKE health effects </a:t>
            </a:r>
            <a:r>
              <a:rPr lang="en-US" sz="3200" dirty="0" smtClean="0">
                <a:hlinkClick r:id="rId3"/>
              </a:rPr>
              <a:t>https</a:t>
            </a:r>
            <a:r>
              <a:rPr lang="en-US" sz="3200" dirty="0">
                <a:hlinkClick r:id="rId3"/>
              </a:rPr>
              <a:t>://www.youtube.com/</a:t>
            </a:r>
            <a:r>
              <a:rPr lang="en-US" sz="3200" dirty="0" err="1">
                <a:hlinkClick r:id="rId3"/>
              </a:rPr>
              <a:t>watch?v</a:t>
            </a:r>
            <a:r>
              <a:rPr lang="en-US" sz="3200" dirty="0">
                <a:hlinkClick r:id="rId3"/>
              </a:rPr>
              <a:t>=Fz-A1uuA6QE</a:t>
            </a:r>
            <a:endParaRPr lang="en-US" sz="3200" dirty="0"/>
          </a:p>
        </p:txBody>
      </p:sp>
      <p:pic>
        <p:nvPicPr>
          <p:cNvPr id="6" name="Picture 5"/>
          <p:cNvPicPr>
            <a:picLocks noChangeAspect="1"/>
          </p:cNvPicPr>
          <p:nvPr/>
        </p:nvPicPr>
        <p:blipFill>
          <a:blip r:embed="rId4"/>
          <a:stretch>
            <a:fillRect/>
          </a:stretch>
        </p:blipFill>
        <p:spPr>
          <a:xfrm>
            <a:off x="-1" y="0"/>
            <a:ext cx="4530847" cy="6150684"/>
          </a:xfrm>
          <a:prstGeom prst="rect">
            <a:avLst/>
          </a:prstGeom>
        </p:spPr>
      </p:pic>
      <p:sp>
        <p:nvSpPr>
          <p:cNvPr id="7" name="Slide Number Placeholder 6"/>
          <p:cNvSpPr>
            <a:spLocks noGrp="1"/>
          </p:cNvSpPr>
          <p:nvPr>
            <p:ph type="sldNum" sz="quarter" idx="12"/>
          </p:nvPr>
        </p:nvSpPr>
        <p:spPr/>
        <p:txBody>
          <a:bodyPr/>
          <a:lstStyle/>
          <a:p>
            <a:fld id="{651FC063-5EA9-49AF-AFAF-D68C9E82B23B}" type="slidenum">
              <a:rPr lang="en-US" smtClean="0"/>
              <a:pPr/>
              <a:t>17</a:t>
            </a:fld>
            <a:endParaRPr lang="en-US"/>
          </a:p>
        </p:txBody>
      </p:sp>
    </p:spTree>
    <p:extLst>
      <p:ext uri="{BB962C8B-B14F-4D97-AF65-F5344CB8AC3E}">
        <p14:creationId xmlns:p14="http://schemas.microsoft.com/office/powerpoint/2010/main" val="2665664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Pepsi sold at NMSU will kill the body slowly</a:t>
            </a:r>
            <a:endParaRPr lang="en-US" dirty="0"/>
          </a:p>
        </p:txBody>
      </p:sp>
      <p:sp>
        <p:nvSpPr>
          <p:cNvPr id="3" name="Rectangle 2"/>
          <p:cNvSpPr/>
          <p:nvPr/>
        </p:nvSpPr>
        <p:spPr>
          <a:xfrm>
            <a:off x="1125852" y="2102321"/>
            <a:ext cx="6195619" cy="369332"/>
          </a:xfrm>
          <a:prstGeom prst="rect">
            <a:avLst/>
          </a:prstGeom>
        </p:spPr>
        <p:txBody>
          <a:bodyPr wrap="square">
            <a:spAutoFit/>
          </a:bodyPr>
          <a:lstStyle/>
          <a:p>
            <a:r>
              <a:rPr lang="en-US" dirty="0">
                <a:hlinkClick r:id="rId2"/>
              </a:rPr>
              <a:t>https://www.youtube.com/</a:t>
            </a:r>
            <a:r>
              <a:rPr lang="en-US" dirty="0" err="1">
                <a:hlinkClick r:id="rId2"/>
              </a:rPr>
              <a:t>watch?v</a:t>
            </a:r>
            <a:r>
              <a:rPr lang="en-US" dirty="0">
                <a:hlinkClick r:id="rId2"/>
              </a:rPr>
              <a:t>=xFjjzuAjB0U</a:t>
            </a:r>
            <a:endParaRPr lang="en-US" dirty="0"/>
          </a:p>
        </p:txBody>
      </p:sp>
      <p:sp>
        <p:nvSpPr>
          <p:cNvPr id="4" name="Rectangle 3"/>
          <p:cNvSpPr/>
          <p:nvPr/>
        </p:nvSpPr>
        <p:spPr>
          <a:xfrm>
            <a:off x="768205" y="4814945"/>
            <a:ext cx="8501216" cy="369332"/>
          </a:xfrm>
          <a:prstGeom prst="rect">
            <a:avLst/>
          </a:prstGeom>
        </p:spPr>
        <p:txBody>
          <a:bodyPr wrap="square">
            <a:spAutoFit/>
          </a:bodyPr>
          <a:lstStyle/>
          <a:p>
            <a:r>
              <a:rPr lang="en-US" dirty="0" smtClean="0"/>
              <a:t>EVERYTHIING WRONG WITH </a:t>
            </a:r>
            <a:r>
              <a:rPr lang="en-US" dirty="0" smtClean="0">
                <a:hlinkClick r:id="rId3"/>
              </a:rPr>
              <a:t>PEPSI https</a:t>
            </a:r>
            <a:r>
              <a:rPr lang="en-US" dirty="0">
                <a:hlinkClick r:id="rId3"/>
              </a:rPr>
              <a:t>://www.youtube.com/</a:t>
            </a:r>
            <a:r>
              <a:rPr lang="en-US" dirty="0" err="1">
                <a:hlinkClick r:id="rId3"/>
              </a:rPr>
              <a:t>watch?v</a:t>
            </a:r>
            <a:r>
              <a:rPr lang="en-US" dirty="0">
                <a:hlinkClick r:id="rId3"/>
              </a:rPr>
              <a:t>=izocIxxp7QQ</a:t>
            </a:r>
            <a:endParaRPr lang="en-US" dirty="0"/>
          </a:p>
        </p:txBody>
      </p:sp>
      <p:sp>
        <p:nvSpPr>
          <p:cNvPr id="5" name="TextBox 4"/>
          <p:cNvSpPr txBox="1"/>
          <p:nvPr/>
        </p:nvSpPr>
        <p:spPr>
          <a:xfrm>
            <a:off x="1125852" y="3308461"/>
            <a:ext cx="6007487" cy="1200329"/>
          </a:xfrm>
          <a:prstGeom prst="rect">
            <a:avLst/>
          </a:prstGeom>
          <a:noFill/>
        </p:spPr>
        <p:txBody>
          <a:bodyPr wrap="square" rtlCol="0">
            <a:spAutoFit/>
          </a:bodyPr>
          <a:lstStyle/>
          <a:p>
            <a:r>
              <a:rPr lang="en-US" dirty="0" smtClean="0"/>
              <a:t>Contains 41 grams of sugar, and your blood </a:t>
            </a:r>
            <a:r>
              <a:rPr lang="en-US" dirty="0" err="1" smtClean="0"/>
              <a:t>sugur</a:t>
            </a:r>
            <a:r>
              <a:rPr lang="en-US" dirty="0" smtClean="0"/>
              <a:t> spikes, and liver bursting with insulin, blood pressure rises, etc.</a:t>
            </a:r>
          </a:p>
          <a:p>
            <a:r>
              <a:rPr lang="en-US" dirty="0" smtClean="0"/>
              <a:t>What happens to your body when you drink PEPSI/COKE?</a:t>
            </a:r>
          </a:p>
          <a:p>
            <a:r>
              <a:rPr lang="en-US" dirty="0">
                <a:hlinkClick r:id="rId4"/>
              </a:rPr>
              <a:t>https://www.youtube.com/</a:t>
            </a:r>
            <a:r>
              <a:rPr lang="en-US" dirty="0" err="1">
                <a:hlinkClick r:id="rId4"/>
              </a:rPr>
              <a:t>watch?v</a:t>
            </a:r>
            <a:r>
              <a:rPr lang="en-US" dirty="0">
                <a:hlinkClick r:id="rId4"/>
              </a:rPr>
              <a:t>=</a:t>
            </a:r>
            <a:r>
              <a:rPr lang="en-US" dirty="0" err="1">
                <a:hlinkClick r:id="rId4"/>
              </a:rPr>
              <a:t>gVyZiYbsvLY</a:t>
            </a:r>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18</a:t>
            </a:fld>
            <a:endParaRPr lang="en-US"/>
          </a:p>
        </p:txBody>
      </p:sp>
    </p:spTree>
    <p:extLst>
      <p:ext uri="{BB962C8B-B14F-4D97-AF65-F5344CB8AC3E}">
        <p14:creationId xmlns:p14="http://schemas.microsoft.com/office/powerpoint/2010/main" val="4101013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668" y="23759"/>
            <a:ext cx="8229600" cy="1143000"/>
          </a:xfrm>
        </p:spPr>
        <p:txBody>
          <a:bodyPr>
            <a:noAutofit/>
          </a:bodyPr>
          <a:lstStyle/>
          <a:p>
            <a:r>
              <a:rPr lang="en-US" sz="3200" dirty="0" smtClean="0">
                <a:solidFill>
                  <a:srgbClr val="FF0000"/>
                </a:solidFill>
              </a:rPr>
              <a:t>Why does Business College take Money from PEPSI?</a:t>
            </a:r>
            <a:endParaRPr lang="en-US" sz="3200" dirty="0">
              <a:solidFill>
                <a:srgbClr val="FF0000"/>
              </a:solidFill>
            </a:endParaRPr>
          </a:p>
        </p:txBody>
      </p:sp>
      <p:pic>
        <p:nvPicPr>
          <p:cNvPr id="3" name="Picture 2"/>
          <p:cNvPicPr>
            <a:picLocks noChangeAspect="1"/>
          </p:cNvPicPr>
          <p:nvPr/>
        </p:nvPicPr>
        <p:blipFill>
          <a:blip r:embed="rId2"/>
          <a:stretch>
            <a:fillRect/>
          </a:stretch>
        </p:blipFill>
        <p:spPr>
          <a:xfrm>
            <a:off x="1019047" y="1610400"/>
            <a:ext cx="7780043" cy="5247600"/>
          </a:xfrm>
          <a:prstGeom prst="rect">
            <a:avLst/>
          </a:prstGeom>
        </p:spPr>
      </p:pic>
      <p:sp>
        <p:nvSpPr>
          <p:cNvPr id="4" name="TextBox 3"/>
          <p:cNvSpPr txBox="1"/>
          <p:nvPr/>
        </p:nvSpPr>
        <p:spPr>
          <a:xfrm>
            <a:off x="0" y="982092"/>
            <a:ext cx="9144000" cy="646331"/>
          </a:xfrm>
          <a:prstGeom prst="rect">
            <a:avLst/>
          </a:prstGeom>
          <a:noFill/>
        </p:spPr>
        <p:txBody>
          <a:bodyPr wrap="square" rtlCol="0">
            <a:spAutoFit/>
          </a:bodyPr>
          <a:lstStyle/>
          <a:p>
            <a:r>
              <a:rPr lang="en-US" dirty="0">
                <a:hlinkClick r:id="rId3"/>
              </a:rPr>
              <a:t>https://</a:t>
            </a:r>
            <a:r>
              <a:rPr lang="en-US" dirty="0" err="1">
                <a:hlinkClick r:id="rId3"/>
              </a:rPr>
              <a:t>newscenter.nmsu.edu</a:t>
            </a:r>
            <a:r>
              <a:rPr lang="en-US" dirty="0">
                <a:hlinkClick r:id="rId3"/>
              </a:rPr>
              <a:t>/Articles/view/12790/</a:t>
            </a:r>
            <a:r>
              <a:rPr lang="en-US" dirty="0" err="1">
                <a:hlinkClick r:id="rId3"/>
              </a:rPr>
              <a:t>pepsico</a:t>
            </a:r>
            <a:r>
              <a:rPr lang="en-US" dirty="0">
                <a:hlinkClick r:id="rId3"/>
              </a:rPr>
              <a:t>-funding-new-scholarships-for-nmsu-college-of-business</a:t>
            </a:r>
            <a:endParaRPr lang="en-US" dirty="0"/>
          </a:p>
        </p:txBody>
      </p:sp>
      <p:sp>
        <p:nvSpPr>
          <p:cNvPr id="5" name="Slide Number Placeholder 4"/>
          <p:cNvSpPr>
            <a:spLocks noGrp="1"/>
          </p:cNvSpPr>
          <p:nvPr>
            <p:ph type="sldNum" sz="quarter" idx="12"/>
          </p:nvPr>
        </p:nvSpPr>
        <p:spPr/>
        <p:txBody>
          <a:bodyPr/>
          <a:lstStyle/>
          <a:p>
            <a:fld id="{651FC063-5EA9-49AF-AFAF-D68C9E82B23B}" type="slidenum">
              <a:rPr lang="en-US" smtClean="0"/>
              <a:pPr/>
              <a:t>19</a:t>
            </a:fld>
            <a:endParaRPr lang="en-US"/>
          </a:p>
        </p:txBody>
      </p:sp>
    </p:spTree>
    <p:extLst>
      <p:ext uri="{BB962C8B-B14F-4D97-AF65-F5344CB8AC3E}">
        <p14:creationId xmlns:p14="http://schemas.microsoft.com/office/powerpoint/2010/main" val="3432662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2AA694-00EB-4F4B-AABB-6F50FB178914}" type="slidenum">
              <a:rPr lang="en-US" smtClean="0"/>
              <a:t>2</a:t>
            </a:fld>
            <a:endParaRPr lang="en-US"/>
          </a:p>
        </p:txBody>
      </p:sp>
      <p:pic>
        <p:nvPicPr>
          <p:cNvPr id="5" name="Picture 4"/>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114010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651FC063-5EA9-49AF-AFAF-D68C9E82B23B}" type="slidenum">
              <a:rPr lang="en-US" smtClean="0"/>
              <a:pPr/>
              <a:t>20</a:t>
            </a:fld>
            <a:endParaRPr lang="en-US"/>
          </a:p>
        </p:txBody>
      </p:sp>
      <p:pic>
        <p:nvPicPr>
          <p:cNvPr id="4" name="Picture 3"/>
          <p:cNvPicPr>
            <a:picLocks noChangeAspect="1"/>
          </p:cNvPicPr>
          <p:nvPr/>
        </p:nvPicPr>
        <p:blipFill>
          <a:blip r:embed="rId2"/>
          <a:stretch>
            <a:fillRect/>
          </a:stretch>
        </p:blipFill>
        <p:spPr>
          <a:xfrm>
            <a:off x="1827207" y="1417638"/>
            <a:ext cx="6057900" cy="4686300"/>
          </a:xfrm>
          <a:prstGeom prst="rect">
            <a:avLst/>
          </a:prstGeom>
        </p:spPr>
      </p:pic>
    </p:spTree>
    <p:extLst>
      <p:ext uri="{BB962C8B-B14F-4D97-AF65-F5344CB8AC3E}">
        <p14:creationId xmlns:p14="http://schemas.microsoft.com/office/powerpoint/2010/main" val="123216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6043984"/>
            <a:ext cx="7772400" cy="375086"/>
          </a:xfrm>
        </p:spPr>
        <p:txBody>
          <a:bodyPr>
            <a:normAutofit fontScale="90000"/>
          </a:bodyPr>
          <a:lstStyle/>
          <a:p>
            <a:r>
              <a:rPr lang="en-US" dirty="0" smtClean="0"/>
              <a:t>PEPSI HISTORY</a:t>
            </a:r>
            <a:endParaRPr lang="en-US" dirty="0"/>
          </a:p>
        </p:txBody>
      </p:sp>
      <p:sp>
        <p:nvSpPr>
          <p:cNvPr id="3" name="Text Placeholder 2"/>
          <p:cNvSpPr>
            <a:spLocks noGrp="1"/>
          </p:cNvSpPr>
          <p:nvPr>
            <p:ph type="body" idx="1"/>
          </p:nvPr>
        </p:nvSpPr>
        <p:spPr>
          <a:xfrm>
            <a:off x="502825" y="5274823"/>
            <a:ext cx="7772400" cy="753481"/>
          </a:xfrm>
        </p:spPr>
        <p:txBody>
          <a:bodyPr>
            <a:normAutofit lnSpcReduction="10000"/>
          </a:bodyPr>
          <a:lstStyle/>
          <a:p>
            <a:r>
              <a:rPr lang="en-US" dirty="0">
                <a:hlinkClick r:id="rId2"/>
              </a:rPr>
              <a:t>https://www.youtube.com/watch?v=T-</a:t>
            </a:r>
            <a:r>
              <a:rPr lang="en-US" dirty="0" smtClean="0">
                <a:hlinkClick r:id="rId2"/>
              </a:rPr>
              <a:t>8mKTAkYa4</a:t>
            </a:r>
            <a:r>
              <a:rPr lang="en-US" dirty="0" smtClean="0"/>
              <a:t> </a:t>
            </a:r>
          </a:p>
          <a:p>
            <a:r>
              <a:rPr lang="en-US" dirty="0" smtClean="0"/>
              <a:t>THE WAR IS GOOD FOR BOTH PEPSI AND COKE</a:t>
            </a:r>
            <a:endParaRPr lang="en-US" dirty="0"/>
          </a:p>
        </p:txBody>
      </p:sp>
      <p:sp>
        <p:nvSpPr>
          <p:cNvPr id="5" name="Slide Number Placeholder 4"/>
          <p:cNvSpPr>
            <a:spLocks noGrp="1"/>
          </p:cNvSpPr>
          <p:nvPr>
            <p:ph type="sldNum" sz="quarter" idx="12"/>
          </p:nvPr>
        </p:nvSpPr>
        <p:spPr/>
        <p:txBody>
          <a:bodyPr/>
          <a:lstStyle/>
          <a:p>
            <a:fld id="{515FC477-0A05-4F3E-8EE9-E015C9089D56}" type="slidenum">
              <a:rPr lang="en-US" smtClean="0"/>
              <a:t>21</a:t>
            </a:fld>
            <a:endParaRPr lang="en-US"/>
          </a:p>
        </p:txBody>
      </p:sp>
      <p:pic>
        <p:nvPicPr>
          <p:cNvPr id="6" name="Picture 5"/>
          <p:cNvPicPr>
            <a:picLocks noChangeAspect="1"/>
          </p:cNvPicPr>
          <p:nvPr/>
        </p:nvPicPr>
        <p:blipFill>
          <a:blip r:embed="rId3"/>
          <a:stretch>
            <a:fillRect/>
          </a:stretch>
        </p:blipFill>
        <p:spPr>
          <a:xfrm>
            <a:off x="2690662" y="0"/>
            <a:ext cx="6453337" cy="4845092"/>
          </a:xfrm>
          <a:prstGeom prst="rect">
            <a:avLst/>
          </a:prstGeom>
        </p:spPr>
      </p:pic>
      <p:pic>
        <p:nvPicPr>
          <p:cNvPr id="4" name="Picture 3"/>
          <p:cNvPicPr>
            <a:picLocks noChangeAspect="1"/>
          </p:cNvPicPr>
          <p:nvPr/>
        </p:nvPicPr>
        <p:blipFill>
          <a:blip r:embed="rId4"/>
          <a:stretch>
            <a:fillRect/>
          </a:stretch>
        </p:blipFill>
        <p:spPr>
          <a:xfrm>
            <a:off x="26119" y="411458"/>
            <a:ext cx="2419597" cy="2405079"/>
          </a:xfrm>
          <a:prstGeom prst="rect">
            <a:avLst/>
          </a:prstGeom>
        </p:spPr>
      </p:pic>
    </p:spTree>
    <p:extLst>
      <p:ext uri="{BB962C8B-B14F-4D97-AF65-F5344CB8AC3E}">
        <p14:creationId xmlns:p14="http://schemas.microsoft.com/office/powerpoint/2010/main" val="3888572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4037"/>
          </a:xfrm>
        </p:spPr>
        <p:txBody>
          <a:bodyPr>
            <a:normAutofit fontScale="90000"/>
          </a:bodyPr>
          <a:lstStyle/>
          <a:p>
            <a:r>
              <a:rPr lang="en-US" dirty="0" smtClean="0"/>
              <a:t>Plastic CHINA film banned by China</a:t>
            </a:r>
            <a:endParaRPr lang="en-US" dirty="0"/>
          </a:p>
        </p:txBody>
      </p:sp>
      <p:sp>
        <p:nvSpPr>
          <p:cNvPr id="3" name="Content Placeholder 2"/>
          <p:cNvSpPr>
            <a:spLocks noGrp="1"/>
          </p:cNvSpPr>
          <p:nvPr>
            <p:ph idx="1"/>
          </p:nvPr>
        </p:nvSpPr>
        <p:spPr>
          <a:xfrm>
            <a:off x="457200" y="824526"/>
            <a:ext cx="8229600" cy="1461329"/>
          </a:xfrm>
        </p:spPr>
        <p:txBody>
          <a:bodyPr>
            <a:normAutofit lnSpcReduction="10000"/>
          </a:bodyPr>
          <a:lstStyle/>
          <a:p>
            <a:r>
              <a:rPr lang="en-US" dirty="0" smtClean="0"/>
              <a:t>See </a:t>
            </a:r>
            <a:r>
              <a:rPr lang="en-US" dirty="0"/>
              <a:t>short version </a:t>
            </a:r>
            <a:r>
              <a:rPr lang="en-US" dirty="0">
                <a:hlinkClick r:id="rId2"/>
              </a:rPr>
              <a:t>https://www.youtube.com/watch?v=</a:t>
            </a:r>
            <a:r>
              <a:rPr lang="en-US" dirty="0" smtClean="0">
                <a:hlinkClick r:id="rId2"/>
              </a:rPr>
              <a:t>mleQVO1Vd1I</a:t>
            </a:r>
            <a:r>
              <a:rPr lang="en-US" dirty="0" smtClean="0"/>
              <a:t> </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3</a:t>
            </a:fld>
            <a:endParaRPr lang="en-US"/>
          </a:p>
        </p:txBody>
      </p:sp>
      <p:pic>
        <p:nvPicPr>
          <p:cNvPr id="5" name="Picture 4"/>
          <p:cNvPicPr>
            <a:picLocks noChangeAspect="1"/>
          </p:cNvPicPr>
          <p:nvPr/>
        </p:nvPicPr>
        <p:blipFill>
          <a:blip r:embed="rId3"/>
          <a:stretch>
            <a:fillRect/>
          </a:stretch>
        </p:blipFill>
        <p:spPr>
          <a:xfrm>
            <a:off x="0" y="2286000"/>
            <a:ext cx="9144000" cy="4572000"/>
          </a:xfrm>
          <a:prstGeom prst="rect">
            <a:avLst/>
          </a:prstGeom>
        </p:spPr>
      </p:pic>
    </p:spTree>
    <p:extLst>
      <p:ext uri="{BB962C8B-B14F-4D97-AF65-F5344CB8AC3E}">
        <p14:creationId xmlns:p14="http://schemas.microsoft.com/office/powerpoint/2010/main" val="1118386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PLASTIC PLANET * PLASTIC NMSU</a:t>
            </a:r>
            <a:endParaRPr lang="en-US" b="1" dirty="0">
              <a:solidFill>
                <a:srgbClr val="FF0000"/>
              </a:solidFill>
            </a:endParaRPr>
          </a:p>
        </p:txBody>
      </p:sp>
      <p:sp>
        <p:nvSpPr>
          <p:cNvPr id="3" name="Content Placeholder 2"/>
          <p:cNvSpPr>
            <a:spLocks noGrp="1"/>
          </p:cNvSpPr>
          <p:nvPr>
            <p:ph idx="1"/>
          </p:nvPr>
        </p:nvSpPr>
        <p:spPr>
          <a:xfrm>
            <a:off x="457200" y="1600201"/>
            <a:ext cx="8229600" cy="2162978"/>
          </a:xfrm>
        </p:spPr>
        <p:txBody>
          <a:bodyPr>
            <a:normAutofit fontScale="85000" lnSpcReduction="10000"/>
          </a:bodyPr>
          <a:lstStyle/>
          <a:p>
            <a:pPr marL="0" indent="0">
              <a:buNone/>
            </a:pPr>
            <a:r>
              <a:rPr lang="en-US" dirty="0"/>
              <a:t>Plastic pollution poses one of the biggest known threats to the ocean, influencing all ecosystems from beautiful coral reefs to abyssal trenches, eventually accumulating in our own </a:t>
            </a:r>
            <a:r>
              <a:rPr lang="en-US" dirty="0" smtClean="0"/>
              <a:t>food &amp; in our body. </a:t>
            </a:r>
            <a:r>
              <a:rPr lang="en-US" dirty="0" smtClean="0">
                <a:hlinkClick r:id="rId2"/>
              </a:rPr>
              <a:t>https://www.youtube.com/</a:t>
            </a:r>
            <a:r>
              <a:rPr lang="en-US" dirty="0" err="1" smtClean="0">
                <a:hlinkClick r:id="rId2"/>
              </a:rPr>
              <a:t>watch?v</a:t>
            </a:r>
            <a:r>
              <a:rPr lang="en-US" dirty="0" smtClean="0">
                <a:hlinkClick r:id="rId2"/>
              </a:rPr>
              <a:t>=HQTUWK7CM-Y</a:t>
            </a:r>
            <a:endParaRPr lang="en-US" dirty="0"/>
          </a:p>
        </p:txBody>
      </p:sp>
      <p:pic>
        <p:nvPicPr>
          <p:cNvPr id="4" name="Picture 3"/>
          <p:cNvPicPr>
            <a:picLocks noChangeAspect="1"/>
          </p:cNvPicPr>
          <p:nvPr/>
        </p:nvPicPr>
        <p:blipFill>
          <a:blip r:embed="rId3"/>
          <a:stretch>
            <a:fillRect/>
          </a:stretch>
        </p:blipFill>
        <p:spPr>
          <a:xfrm>
            <a:off x="2540000" y="4010790"/>
            <a:ext cx="4064000" cy="2286000"/>
          </a:xfrm>
          <a:prstGeom prst="rect">
            <a:avLst/>
          </a:prstGeom>
        </p:spPr>
      </p:pic>
      <p:sp>
        <p:nvSpPr>
          <p:cNvPr id="5" name="Slide Number Placeholder 4"/>
          <p:cNvSpPr>
            <a:spLocks noGrp="1"/>
          </p:cNvSpPr>
          <p:nvPr>
            <p:ph type="sldNum" sz="quarter" idx="12"/>
          </p:nvPr>
        </p:nvSpPr>
        <p:spPr/>
        <p:txBody>
          <a:bodyPr/>
          <a:lstStyle/>
          <a:p>
            <a:fld id="{651FC063-5EA9-49AF-AFAF-D68C9E82B23B}" type="slidenum">
              <a:rPr lang="en-US" smtClean="0"/>
              <a:pPr/>
              <a:t>4</a:t>
            </a:fld>
            <a:endParaRPr lang="en-US"/>
          </a:p>
        </p:txBody>
      </p:sp>
    </p:spTree>
    <p:extLst>
      <p:ext uri="{BB962C8B-B14F-4D97-AF65-F5344CB8AC3E}">
        <p14:creationId xmlns:p14="http://schemas.microsoft.com/office/powerpoint/2010/main" val="1103288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3656" y="101600"/>
            <a:ext cx="2347737" cy="4020308"/>
          </a:xfrm>
          <a:prstGeom prst="rect">
            <a:avLst/>
          </a:prstGeom>
        </p:spPr>
      </p:pic>
      <p:pic>
        <p:nvPicPr>
          <p:cNvPr id="6" name="Picture 5"/>
          <p:cNvPicPr>
            <a:picLocks noChangeAspect="1"/>
          </p:cNvPicPr>
          <p:nvPr/>
        </p:nvPicPr>
        <p:blipFill>
          <a:blip r:embed="rId3"/>
          <a:stretch>
            <a:fillRect/>
          </a:stretch>
        </p:blipFill>
        <p:spPr>
          <a:xfrm>
            <a:off x="2826323" y="470891"/>
            <a:ext cx="3766833" cy="2837570"/>
          </a:xfrm>
          <a:prstGeom prst="rect">
            <a:avLst/>
          </a:prstGeom>
        </p:spPr>
      </p:pic>
      <p:pic>
        <p:nvPicPr>
          <p:cNvPr id="7" name="Picture 6"/>
          <p:cNvPicPr>
            <a:picLocks noChangeAspect="1"/>
          </p:cNvPicPr>
          <p:nvPr/>
        </p:nvPicPr>
        <p:blipFill>
          <a:blip r:embed="rId4"/>
          <a:stretch>
            <a:fillRect/>
          </a:stretch>
        </p:blipFill>
        <p:spPr>
          <a:xfrm>
            <a:off x="6772753" y="317925"/>
            <a:ext cx="2232190" cy="5366126"/>
          </a:xfrm>
          <a:prstGeom prst="rect">
            <a:avLst/>
          </a:prstGeom>
        </p:spPr>
      </p:pic>
      <p:sp>
        <p:nvSpPr>
          <p:cNvPr id="8" name="Slide Number Placeholder 7"/>
          <p:cNvSpPr>
            <a:spLocks noGrp="1"/>
          </p:cNvSpPr>
          <p:nvPr>
            <p:ph type="sldNum" sz="quarter" idx="12"/>
          </p:nvPr>
        </p:nvSpPr>
        <p:spPr/>
        <p:txBody>
          <a:bodyPr/>
          <a:lstStyle/>
          <a:p>
            <a:fld id="{651FC063-5EA9-49AF-AFAF-D68C9E82B23B}" type="slidenum">
              <a:rPr lang="en-US" smtClean="0"/>
              <a:pPr/>
              <a:t>5</a:t>
            </a:fld>
            <a:endParaRPr lang="en-US"/>
          </a:p>
        </p:txBody>
      </p:sp>
    </p:spTree>
    <p:extLst>
      <p:ext uri="{BB962C8B-B14F-4D97-AF65-F5344CB8AC3E}">
        <p14:creationId xmlns:p14="http://schemas.microsoft.com/office/powerpoint/2010/main" val="1828374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77492" y="3940103"/>
            <a:ext cx="3221489" cy="2750769"/>
          </a:xfrm>
          <a:prstGeom prst="rect">
            <a:avLst/>
          </a:prstGeom>
        </p:spPr>
      </p:pic>
      <p:pic>
        <p:nvPicPr>
          <p:cNvPr id="5" name="Picture 4"/>
          <p:cNvPicPr>
            <a:picLocks noChangeAspect="1"/>
          </p:cNvPicPr>
          <p:nvPr/>
        </p:nvPicPr>
        <p:blipFill>
          <a:blip r:embed="rId3"/>
          <a:stretch>
            <a:fillRect/>
          </a:stretch>
        </p:blipFill>
        <p:spPr>
          <a:xfrm>
            <a:off x="189068" y="119689"/>
            <a:ext cx="2460458" cy="4062993"/>
          </a:xfrm>
          <a:prstGeom prst="rect">
            <a:avLst/>
          </a:prstGeom>
        </p:spPr>
      </p:pic>
      <p:pic>
        <p:nvPicPr>
          <p:cNvPr id="6" name="Picture 5"/>
          <p:cNvPicPr>
            <a:picLocks noChangeAspect="1"/>
          </p:cNvPicPr>
          <p:nvPr/>
        </p:nvPicPr>
        <p:blipFill>
          <a:blip r:embed="rId4"/>
          <a:stretch>
            <a:fillRect/>
          </a:stretch>
        </p:blipFill>
        <p:spPr>
          <a:xfrm>
            <a:off x="752528" y="4379288"/>
            <a:ext cx="4604397" cy="2080833"/>
          </a:xfrm>
          <a:prstGeom prst="rect">
            <a:avLst/>
          </a:prstGeom>
        </p:spPr>
      </p:pic>
      <p:pic>
        <p:nvPicPr>
          <p:cNvPr id="7" name="Picture 6"/>
          <p:cNvPicPr>
            <a:picLocks noChangeAspect="1"/>
          </p:cNvPicPr>
          <p:nvPr/>
        </p:nvPicPr>
        <p:blipFill>
          <a:blip r:embed="rId5"/>
          <a:stretch>
            <a:fillRect/>
          </a:stretch>
        </p:blipFill>
        <p:spPr>
          <a:xfrm>
            <a:off x="3269746" y="119689"/>
            <a:ext cx="5194300" cy="3238500"/>
          </a:xfrm>
          <a:prstGeom prst="rect">
            <a:avLst/>
          </a:prstGeom>
        </p:spPr>
      </p:pic>
      <p:sp>
        <p:nvSpPr>
          <p:cNvPr id="8" name="Slide Number Placeholder 7"/>
          <p:cNvSpPr>
            <a:spLocks noGrp="1"/>
          </p:cNvSpPr>
          <p:nvPr>
            <p:ph type="sldNum" sz="quarter" idx="12"/>
          </p:nvPr>
        </p:nvSpPr>
        <p:spPr/>
        <p:txBody>
          <a:bodyPr/>
          <a:lstStyle/>
          <a:p>
            <a:fld id="{651FC063-5EA9-49AF-AFAF-D68C9E82B23B}" type="slidenum">
              <a:rPr lang="en-US" smtClean="0"/>
              <a:pPr/>
              <a:t>6</a:t>
            </a:fld>
            <a:endParaRPr lang="en-US"/>
          </a:p>
        </p:txBody>
      </p:sp>
    </p:spTree>
    <p:extLst>
      <p:ext uri="{BB962C8B-B14F-4D97-AF65-F5344CB8AC3E}">
        <p14:creationId xmlns:p14="http://schemas.microsoft.com/office/powerpoint/2010/main" val="1939707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Why does NMSU contract with PEPSI and AQUAFINA?</a:t>
            </a:r>
            <a:endParaRPr lang="en-US" b="1" dirty="0">
              <a:solidFill>
                <a:srgbClr val="FF0000"/>
              </a:solidFill>
            </a:endParaRPr>
          </a:p>
        </p:txBody>
      </p:sp>
      <p:sp>
        <p:nvSpPr>
          <p:cNvPr id="4" name="Rectangle 3"/>
          <p:cNvSpPr/>
          <p:nvPr/>
        </p:nvSpPr>
        <p:spPr>
          <a:xfrm>
            <a:off x="141099" y="1779686"/>
            <a:ext cx="9002901" cy="5078314"/>
          </a:xfrm>
          <a:prstGeom prst="rect">
            <a:avLst/>
          </a:prstGeom>
        </p:spPr>
        <p:txBody>
          <a:bodyPr wrap="square">
            <a:spAutoFit/>
          </a:bodyPr>
          <a:lstStyle/>
          <a:p>
            <a:r>
              <a:rPr lang="en-US" sz="3600" b="1" dirty="0"/>
              <a:t>M</a:t>
            </a:r>
            <a:r>
              <a:rPr lang="en-US" sz="3600" b="1" dirty="0" smtClean="0"/>
              <a:t>icroplastic </a:t>
            </a:r>
            <a:r>
              <a:rPr lang="en-US" sz="3600" b="1" dirty="0"/>
              <a:t>particles leach in to Pepsi &amp; Aquafina bottles, and at higher rates in hotter desert climates of New Mexico. Therefore Dear Aggies, it is healthier to use Tap Water, or better, to use the Filtration Water in reusable containers. These are the findings of David Boje and do not represent the University is a Business strategy of New Mexico State University</a:t>
            </a:r>
            <a:r>
              <a:rPr lang="en-US" sz="3600" dirty="0"/>
              <a:t> </a:t>
            </a:r>
          </a:p>
        </p:txBody>
      </p:sp>
      <p:sp>
        <p:nvSpPr>
          <p:cNvPr id="5" name="Slide Number Placeholder 4"/>
          <p:cNvSpPr>
            <a:spLocks noGrp="1"/>
          </p:cNvSpPr>
          <p:nvPr>
            <p:ph type="sldNum" sz="quarter" idx="12"/>
          </p:nvPr>
        </p:nvSpPr>
        <p:spPr/>
        <p:txBody>
          <a:bodyPr/>
          <a:lstStyle/>
          <a:p>
            <a:fld id="{651FC063-5EA9-49AF-AFAF-D68C9E82B23B}" type="slidenum">
              <a:rPr lang="en-US" smtClean="0"/>
              <a:pPr/>
              <a:t>7</a:t>
            </a:fld>
            <a:endParaRPr lang="en-US"/>
          </a:p>
        </p:txBody>
      </p:sp>
    </p:spTree>
    <p:extLst>
      <p:ext uri="{BB962C8B-B14F-4D97-AF65-F5344CB8AC3E}">
        <p14:creationId xmlns:p14="http://schemas.microsoft.com/office/powerpoint/2010/main" val="1720443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7619" y="135085"/>
            <a:ext cx="8356720" cy="6607276"/>
          </a:xfrm>
          <a:prstGeom prst="rect">
            <a:avLst/>
          </a:prstGeom>
        </p:spPr>
      </p:pic>
      <p:sp>
        <p:nvSpPr>
          <p:cNvPr id="5" name="Slide Number Placeholder 4"/>
          <p:cNvSpPr>
            <a:spLocks noGrp="1"/>
          </p:cNvSpPr>
          <p:nvPr>
            <p:ph type="sldNum" sz="quarter" idx="12"/>
          </p:nvPr>
        </p:nvSpPr>
        <p:spPr/>
        <p:txBody>
          <a:bodyPr/>
          <a:lstStyle/>
          <a:p>
            <a:fld id="{651FC063-5EA9-49AF-AFAF-D68C9E82B23B}" type="slidenum">
              <a:rPr lang="en-US" smtClean="0"/>
              <a:pPr/>
              <a:t>8</a:t>
            </a:fld>
            <a:endParaRPr lang="en-US"/>
          </a:p>
        </p:txBody>
      </p:sp>
    </p:spTree>
    <p:extLst>
      <p:ext uri="{BB962C8B-B14F-4D97-AF65-F5344CB8AC3E}">
        <p14:creationId xmlns:p14="http://schemas.microsoft.com/office/powerpoint/2010/main" val="2958836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0500"/>
            <a:ext cx="9144000" cy="6463481"/>
          </a:xfrm>
          <a:prstGeom prst="rect">
            <a:avLst/>
          </a:prstGeom>
        </p:spPr>
      </p:pic>
      <p:sp>
        <p:nvSpPr>
          <p:cNvPr id="5" name="Slide Number Placeholder 4"/>
          <p:cNvSpPr>
            <a:spLocks noGrp="1"/>
          </p:cNvSpPr>
          <p:nvPr>
            <p:ph type="sldNum" sz="quarter" idx="12"/>
          </p:nvPr>
        </p:nvSpPr>
        <p:spPr/>
        <p:txBody>
          <a:bodyPr/>
          <a:lstStyle/>
          <a:p>
            <a:fld id="{651FC063-5EA9-49AF-AFAF-D68C9E82B23B}" type="slidenum">
              <a:rPr lang="en-US" smtClean="0"/>
              <a:pPr/>
              <a:t>9</a:t>
            </a:fld>
            <a:endParaRPr lang="en-US"/>
          </a:p>
        </p:txBody>
      </p:sp>
    </p:spTree>
    <p:extLst>
      <p:ext uri="{BB962C8B-B14F-4D97-AF65-F5344CB8AC3E}">
        <p14:creationId xmlns:p14="http://schemas.microsoft.com/office/powerpoint/2010/main" val="3479551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158</TotalTime>
  <Words>675</Words>
  <Application>Microsoft Macintosh PowerPoint</Application>
  <PresentationFormat>On-screen Show (4:3)</PresentationFormat>
  <Paragraphs>68</Paragraphs>
  <Slides>21</Slides>
  <Notes>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My Dad’s Trash Compactor Invention</vt:lpstr>
      <vt:lpstr>PowerPoint Presentation</vt:lpstr>
      <vt:lpstr>Plastic CHINA film banned by China</vt:lpstr>
      <vt:lpstr>PLASTIC PLANET * PLASTIC NMSU</vt:lpstr>
      <vt:lpstr>PowerPoint Presentation</vt:lpstr>
      <vt:lpstr>PowerPoint Presentation</vt:lpstr>
      <vt:lpstr>Why does NMSU contract with PEPSI and AQUAFINA?</vt:lpstr>
      <vt:lpstr>PowerPoint Presentation</vt:lpstr>
      <vt:lpstr>PowerPoint Presentation</vt:lpstr>
      <vt:lpstr>PowerPoint Presentation</vt:lpstr>
      <vt:lpstr>PowerPoint Presentation</vt:lpstr>
      <vt:lpstr>Daniel Boje Trash Compactor</vt:lpstr>
      <vt:lpstr>PowerPoint Presentation</vt:lpstr>
      <vt:lpstr>Phoenix Solution to the Recycling Crisis</vt:lpstr>
      <vt:lpstr>Technology to Clean the Ocean of Plastic</vt:lpstr>
      <vt:lpstr>Why does NMSU sell Pepsi &amp; Aquafina Single Use Plastic Bottles to AGGIES?</vt:lpstr>
      <vt:lpstr>Pepsi is NOT Healthy</vt:lpstr>
      <vt:lpstr>Pepsi sold at NMSU will kill the body slowly</vt:lpstr>
      <vt:lpstr>Why does Business College take Money from PEPSI?</vt:lpstr>
      <vt:lpstr>PowerPoint Presentation</vt:lpstr>
      <vt:lpstr>PEPSI HISTORY</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Dad’s Trash Compactor Invention</dc:title>
  <dc:creator>David Boje</dc:creator>
  <cp:lastModifiedBy>David Boje</cp:lastModifiedBy>
  <cp:revision>13</cp:revision>
  <dcterms:created xsi:type="dcterms:W3CDTF">2018-09-17T14:48:10Z</dcterms:created>
  <dcterms:modified xsi:type="dcterms:W3CDTF">2018-09-17T21:58:21Z</dcterms:modified>
</cp:coreProperties>
</file>